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0" r:id="rId3"/>
    <p:sldId id="294" r:id="rId4"/>
    <p:sldId id="260" r:id="rId5"/>
    <p:sldId id="265" r:id="rId6"/>
    <p:sldId id="266" r:id="rId7"/>
    <p:sldId id="261" r:id="rId8"/>
    <p:sldId id="316" r:id="rId9"/>
    <p:sldId id="269" r:id="rId10"/>
    <p:sldId id="262" r:id="rId11"/>
    <p:sldId id="288" r:id="rId12"/>
    <p:sldId id="289" r:id="rId13"/>
    <p:sldId id="290" r:id="rId14"/>
    <p:sldId id="291" r:id="rId15"/>
    <p:sldId id="312" r:id="rId16"/>
    <p:sldId id="302" r:id="rId17"/>
    <p:sldId id="305" r:id="rId18"/>
    <p:sldId id="320" r:id="rId19"/>
    <p:sldId id="306" r:id="rId20"/>
    <p:sldId id="310" r:id="rId21"/>
    <p:sldId id="319" r:id="rId22"/>
    <p:sldId id="298" r:id="rId23"/>
    <p:sldId id="300" r:id="rId24"/>
    <p:sldId id="301" r:id="rId25"/>
    <p:sldId id="299" r:id="rId26"/>
    <p:sldId id="317" r:id="rId27"/>
    <p:sldId id="318" r:id="rId28"/>
    <p:sldId id="263" r:id="rId29"/>
    <p:sldId id="285" r:id="rId30"/>
    <p:sldId id="276" r:id="rId31"/>
    <p:sldId id="281" r:id="rId32"/>
    <p:sldId id="311" r:id="rId33"/>
    <p:sldId id="292" r:id="rId34"/>
    <p:sldId id="287" r:id="rId35"/>
    <p:sldId id="279" r:id="rId36"/>
    <p:sldId id="26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952C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388" y="60"/>
      </p:cViewPr>
      <p:guideLst>
        <p:guide orient="horz" pos="238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8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6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7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96F0-D1D2-4BF4-A5AF-452ACF190034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1.jpe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.png"/><Relationship Id="rId5" Type="http://schemas.openxmlformats.org/officeDocument/2006/relationships/image" Target="../media/image27.pn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05989"/>
            <a:ext cx="12192000" cy="26468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30796" y="2046482"/>
            <a:ext cx="65733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</a:rPr>
              <a:t>스마트 피트니스 보조 시스템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600" dirty="0">
                <a:solidFill>
                  <a:schemeClr val="bg1"/>
                </a:solidFill>
                <a:latin typeface="맑은 고딕" panose="020B0503020000020004" pitchFamily="50" charset="-127"/>
              </a:rPr>
              <a:t>(Smart Fitness Assistance System)</a:t>
            </a:r>
            <a:r>
              <a:rPr lang="ko-KR" altLang="en-US" sz="260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600" dirty="0">
              <a:solidFill>
                <a:schemeClr val="bg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339" y="4018244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설계서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0703" y="3182369"/>
            <a:ext cx="32945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ko-KR" altLang="en-US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팀 명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: 2Years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endParaRPr lang="en-US" altLang="ko-KR" sz="500" kern="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2010154012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김익현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이보경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2012154023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박재환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정의훈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2014154024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안세영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정의훈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339" y="613985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KIM IK HYEON. PARK JAE HWAN. AHN SAE YOUNG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9" name="Picture 6" descr="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09" y="290106"/>
            <a:ext cx="23431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12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66750" y="1950179"/>
            <a:ext cx="10687050" cy="4279171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095750" y="1673954"/>
            <a:ext cx="3905250" cy="552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아두이노</a:t>
            </a:r>
            <a:r>
              <a:rPr lang="ko-KR" altLang="en-US" sz="2000" dirty="0"/>
              <a:t> 센서</a:t>
            </a:r>
          </a:p>
        </p:txBody>
      </p:sp>
      <p:sp>
        <p:nvSpPr>
          <p:cNvPr id="47" name="직각 삼각형 46"/>
          <p:cNvSpPr/>
          <p:nvPr/>
        </p:nvSpPr>
        <p:spPr>
          <a:xfrm rot="16200000">
            <a:off x="3819526" y="1673953"/>
            <a:ext cx="276226" cy="276225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09521"/>
              </p:ext>
            </p:extLst>
          </p:nvPr>
        </p:nvGraphicFramePr>
        <p:xfrm>
          <a:off x="749407" y="2336693"/>
          <a:ext cx="10531732" cy="38505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3056863658"/>
                    </a:ext>
                  </a:extLst>
                </a:gridCol>
              </a:tblGrid>
              <a:tr h="217841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배터리</a:t>
                      </a:r>
                      <a:r>
                        <a:rPr lang="ko-KR" altLang="en-US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충전 모듈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TP4056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itchFamily="50" charset="-127"/>
                          <a:ea typeface="+mn-ea"/>
                        </a:rPr>
                        <a:t>블루투스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 모듈</a:t>
                      </a:r>
                      <a:endParaRPr lang="en-US" altLang="ko-KR" sz="1400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en-US" sz="1400" dirty="0"/>
                        <a:t>HC-06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온도 센서</a:t>
                      </a:r>
                      <a:endParaRPr lang="en-US" altLang="ko-KR" sz="1400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en-US" sz="1400" b="0" dirty="0"/>
                        <a:t>MLX90614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심박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모니터링 센서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Rate Monitor Sensor</a:t>
                      </a:r>
                      <a:r>
                        <a:rPr lang="en-US" altLang="ko-KR" sz="1400" b="0" dirty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lt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806152"/>
                  </a:ext>
                </a:extLst>
              </a:tr>
              <a:tr h="1147309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아두이노와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핸드폰을 연결하기 위해서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모듈을 사용했고 충전을 하기 위해 배터리 모듈을 사용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사용자의 체온을 측정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latin typeface="+mn-lt"/>
                          <a:ea typeface="+mn-ea"/>
                        </a:rPr>
                        <a:t>사용자의 심박수의 측정하여 사용자의 운동하는 동안 신체 상태를 체크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5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207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704850" y="1671495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어플 </a:t>
                </a:r>
                <a:r>
                  <a:rPr lang="en-US" altLang="ko-KR" sz="2000" dirty="0"/>
                  <a:t>UI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/>
              </a:rPr>
              <a:t>03</a:t>
            </a:r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8839" y="5588573"/>
            <a:ext cx="140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로그인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6333" y="5582864"/>
            <a:ext cx="166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02245" y="5582864"/>
            <a:ext cx="16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운동선택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0489" y="2355757"/>
            <a:ext cx="1818524" cy="3232931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652667" y="2565710"/>
            <a:ext cx="2791416" cy="3017154"/>
            <a:chOff x="4965429" y="2531445"/>
            <a:chExt cx="2791416" cy="30171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429" y="4108599"/>
              <a:ext cx="810000" cy="14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845" y="4094818"/>
              <a:ext cx="810000" cy="14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54" y="2531445"/>
              <a:ext cx="810000" cy="14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938" y="2531445"/>
              <a:ext cx="809660" cy="1440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8699" y="4084942"/>
              <a:ext cx="810000" cy="1440000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199" y="2365116"/>
            <a:ext cx="1818450" cy="323280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1" name="그림 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3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/>
                <a:ea typeface="a공간B" panose="02020600000000000000"/>
              </a:rPr>
              <a:t>수행 시나리오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운동자세 교정</a:t>
            </a:r>
          </a:p>
        </p:txBody>
      </p:sp>
      <p:sp>
        <p:nvSpPr>
          <p:cNvPr id="32" name="오른쪽 화살표 31"/>
          <p:cNvSpPr/>
          <p:nvPr/>
        </p:nvSpPr>
        <p:spPr>
          <a:xfrm>
            <a:off x="3181269" y="4420556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flipH="1">
            <a:off x="3181269" y="4762924"/>
            <a:ext cx="1864976" cy="161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82769" y="4232928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자세 정보 전달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83276" y="4580495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자세 측정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89591" y="5151262"/>
            <a:ext cx="1041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잘못된 자세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81478" y="5216765"/>
            <a:ext cx="226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키넥트</a:t>
            </a:r>
            <a:r>
              <a:rPr lang="ko-KR" altLang="en-US" sz="1100" dirty="0"/>
              <a:t> 모션 감지 후 전달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24472" y="5593250"/>
            <a:ext cx="2719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화면 경고로 사용자에게 알림 전달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8744" y="4219394"/>
            <a:ext cx="2719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바른 운동자세로 운동 </a:t>
            </a:r>
          </a:p>
        </p:txBody>
      </p:sp>
      <p:sp>
        <p:nvSpPr>
          <p:cNvPr id="49" name="오른쪽 화살표 48"/>
          <p:cNvSpPr/>
          <p:nvPr/>
        </p:nvSpPr>
        <p:spPr>
          <a:xfrm>
            <a:off x="7117386" y="540162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3178272" y="5347570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cxnSpLocks/>
          </p:cNvCxnSpPr>
          <p:nvPr/>
        </p:nvCxnSpPr>
        <p:spPr>
          <a:xfrm flipV="1">
            <a:off x="2838482" y="3412503"/>
            <a:ext cx="2553650" cy="15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cxnSpLocks/>
          </p:cNvCxnSpPr>
          <p:nvPr/>
        </p:nvCxnSpPr>
        <p:spPr>
          <a:xfrm>
            <a:off x="6987246" y="3397139"/>
            <a:ext cx="2456876" cy="15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116161" y="4155100"/>
            <a:ext cx="0" cy="1981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7419" y="2661210"/>
            <a:ext cx="2513144" cy="1765378"/>
          </a:xfrm>
          <a:prstGeom prst="rect">
            <a:avLst/>
          </a:prstGeom>
        </p:spPr>
      </p:pic>
      <p:sp>
        <p:nvSpPr>
          <p:cNvPr id="50" name="오른쪽 화살표 49"/>
          <p:cNvSpPr/>
          <p:nvPr/>
        </p:nvSpPr>
        <p:spPr>
          <a:xfrm flipH="1">
            <a:off x="3166259" y="5774822"/>
            <a:ext cx="5830990" cy="1600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키넥트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12" y="2790732"/>
            <a:ext cx="2531484" cy="14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7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6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4" grpId="0"/>
      <p:bldP spid="40" grpId="0"/>
      <p:bldP spid="43" grpId="0"/>
      <p:bldP spid="44" grpId="0"/>
      <p:bldP spid="45" grpId="0"/>
      <p:bldP spid="48" grpId="0"/>
      <p:bldP spid="49" grpId="0" animBg="1"/>
      <p:bldP spid="51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 dirty="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운동정보 통계</a:t>
            </a:r>
          </a:p>
        </p:txBody>
      </p:sp>
      <p:pic>
        <p:nvPicPr>
          <p:cNvPr id="47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897885" y="2545397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/>
                <a:ea typeface="a공간B" panose="02020600000000000000"/>
              </a:rPr>
              <a:t>수행 시나리오</a:t>
            </a:r>
          </a:p>
        </p:txBody>
      </p:sp>
      <p:pic>
        <p:nvPicPr>
          <p:cNvPr id="37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152" y="2448555"/>
            <a:ext cx="1017829" cy="190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오른쪽 화살표 40"/>
          <p:cNvSpPr/>
          <p:nvPr/>
        </p:nvSpPr>
        <p:spPr>
          <a:xfrm>
            <a:off x="2502356" y="457179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980109" y="4364547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실시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4750944" y="4355580"/>
            <a:ext cx="0" cy="180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579602" y="4421211"/>
            <a:ext cx="1835" cy="172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 54"/>
          <p:cNvSpPr/>
          <p:nvPr/>
        </p:nvSpPr>
        <p:spPr>
          <a:xfrm>
            <a:off x="5058354" y="4574265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183159" y="4364547"/>
            <a:ext cx="16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정보 측정 후 전달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85426" y="4369512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운동 정보 전달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407217" y="4810828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통계치 확인 </a:t>
            </a:r>
          </a:p>
        </p:txBody>
      </p:sp>
      <p:sp>
        <p:nvSpPr>
          <p:cNvPr id="40" name="오른쪽 화살표 39"/>
          <p:cNvSpPr/>
          <p:nvPr/>
        </p:nvSpPr>
        <p:spPr>
          <a:xfrm flipH="1">
            <a:off x="2502355" y="5010429"/>
            <a:ext cx="7301087" cy="1379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7949776" y="4565767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키넥트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03" y="3018606"/>
            <a:ext cx="2372075" cy="133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6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8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/>
      <p:bldP spid="55" grpId="0" animBg="1"/>
      <p:bldP spid="57" grpId="0"/>
      <p:bldP spid="65" grpId="0"/>
      <p:bldP spid="38" grpId="0"/>
      <p:bldP spid="40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신체 상태 측정</a:t>
            </a:r>
          </a:p>
        </p:txBody>
      </p:sp>
      <p:pic>
        <p:nvPicPr>
          <p:cNvPr id="47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9475139" y="2714984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/>
                <a:ea typeface="a공간B" panose="02020600000000000000"/>
              </a:rPr>
              <a:t>수행 시나리오</a:t>
            </a:r>
          </a:p>
        </p:txBody>
      </p:sp>
      <p:pic>
        <p:nvPicPr>
          <p:cNvPr id="36" name="Picture 8" descr="C:\Users\안세영\Documents\카카오톡 받은 파일\밴드.pn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3956864" y="2629852"/>
            <a:ext cx="1742170" cy="174217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오른쪽 화살표 40"/>
          <p:cNvSpPr/>
          <p:nvPr/>
        </p:nvSpPr>
        <p:spPr>
          <a:xfrm>
            <a:off x="2502356" y="457179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980109" y="4364547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실시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4750944" y="4355580"/>
            <a:ext cx="0" cy="180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579602" y="4421211"/>
            <a:ext cx="1835" cy="172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 54"/>
          <p:cNvSpPr/>
          <p:nvPr/>
        </p:nvSpPr>
        <p:spPr>
          <a:xfrm>
            <a:off x="5058354" y="4574265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183159" y="4364547"/>
            <a:ext cx="16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신체 상태 측정 후 전달</a:t>
            </a:r>
          </a:p>
        </p:txBody>
      </p:sp>
      <p:sp>
        <p:nvSpPr>
          <p:cNvPr id="64" name="오른쪽 화살표 63"/>
          <p:cNvSpPr/>
          <p:nvPr/>
        </p:nvSpPr>
        <p:spPr>
          <a:xfrm flipH="1">
            <a:off x="2502356" y="5010429"/>
            <a:ext cx="4439057" cy="1454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117389" y="4372418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신체 상태 전달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89134" y="4818573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신체 상태 알림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sp>
        <p:nvSpPr>
          <p:cNvPr id="35" name="왼쪽/오른쪽 화살표 34"/>
          <p:cNvSpPr/>
          <p:nvPr/>
        </p:nvSpPr>
        <p:spPr>
          <a:xfrm>
            <a:off x="7938467" y="4571258"/>
            <a:ext cx="1864976" cy="16570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키넥트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57" y="2838324"/>
            <a:ext cx="2612198" cy="146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7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07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/>
      <p:bldP spid="55" grpId="0" animBg="1"/>
      <p:bldP spid="57" grpId="0"/>
      <p:bldP spid="64" grpId="0" animBg="1"/>
      <p:bldP spid="65" grpId="0"/>
      <p:bldP spid="66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모듈 별 기능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34320" y="2385352"/>
            <a:ext cx="186174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모듈 별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6318" y="3994734"/>
            <a:ext cx="92078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키넥트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7952338" y="3994734"/>
            <a:ext cx="110332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아두이노</a:t>
            </a:r>
            <a:endParaRPr lang="ko-KR" altLang="en-US" sz="1500" dirty="0"/>
          </a:p>
        </p:txBody>
      </p:sp>
      <p:pic>
        <p:nvPicPr>
          <p:cNvPr id="24" name="Picture 8" descr="C:\Users\안세영\Documents\카카오톡 받은 파일\밴드.png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7713919" y="2678233"/>
            <a:ext cx="1592006" cy="1316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288451" y="4468302"/>
            <a:ext cx="25663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/>
              <a:t>사용자 모션인식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/>
              <a:t>화면에 알림 발생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 err="1"/>
              <a:t>아두이노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센서값</a:t>
            </a:r>
            <a:r>
              <a:rPr lang="ko-KR" altLang="en-US" sz="1500" dirty="0"/>
              <a:t> 수신</a:t>
            </a:r>
            <a:endParaRPr lang="en-US" altLang="ko-KR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7633657" y="4468302"/>
            <a:ext cx="25663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/>
              <a:t>심장박동 측정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/>
              <a:t>체온 측정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/>
              <a:t>블루투스 통신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096000" y="2331431"/>
            <a:ext cx="0" cy="3777138"/>
          </a:xfrm>
          <a:prstGeom prst="line">
            <a:avLst/>
          </a:prstGeom>
          <a:ln cmpd="thickThin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0" name="Picture 2" descr="키넥트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09" y="2778938"/>
            <a:ext cx="2173732" cy="12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1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51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시스템 모듈 상세 설계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34320" y="2385352"/>
            <a:ext cx="271958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서버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– MySQL DB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3130845" y="3327075"/>
            <a:ext cx="1398732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05835" y="3493526"/>
            <a:ext cx="1464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아두이노의</a:t>
            </a:r>
            <a:r>
              <a:rPr lang="ko-KR" altLang="en-US" sz="1100" dirty="0"/>
              <a:t> 정보를 </a:t>
            </a:r>
            <a:r>
              <a:rPr lang="ko-KR" altLang="en-US" sz="1100" dirty="0" err="1"/>
              <a:t>키넥트로</a:t>
            </a:r>
            <a:r>
              <a:rPr lang="ko-KR" altLang="en-US" sz="1100" dirty="0"/>
              <a:t> 전달</a:t>
            </a:r>
          </a:p>
        </p:txBody>
      </p:sp>
      <p:pic>
        <p:nvPicPr>
          <p:cNvPr id="31" name="Picture 8" descr="C:\Users\안세영\Documents\카카오톡 받은 파일\밴드.png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392531" y="2905566"/>
            <a:ext cx="1305244" cy="130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9162256" y="3287457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 rot="1038453">
            <a:off x="7672019" y="2902736"/>
            <a:ext cx="1464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아두이노에게</a:t>
            </a:r>
            <a:r>
              <a:rPr lang="ko-KR" altLang="en-US" sz="1100" dirty="0"/>
              <a:t> 받은 정보와 </a:t>
            </a:r>
            <a:r>
              <a:rPr lang="ko-KR" altLang="en-US" sz="1100" dirty="0" err="1"/>
              <a:t>키넥트에서</a:t>
            </a:r>
            <a:r>
              <a:rPr lang="ko-KR" altLang="en-US" sz="1100" dirty="0"/>
              <a:t> 측정한 정보를 서버로 전달</a:t>
            </a:r>
            <a:endParaRPr lang="en-US" altLang="ko-KR" sz="1100" dirty="0"/>
          </a:p>
        </p:txBody>
      </p:sp>
      <p:sp>
        <p:nvSpPr>
          <p:cNvPr id="29" name="오른쪽 화살표 28"/>
          <p:cNvSpPr/>
          <p:nvPr/>
        </p:nvSpPr>
        <p:spPr>
          <a:xfrm rot="9940049">
            <a:off x="7337576" y="4739304"/>
            <a:ext cx="1601126" cy="1512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 rot="20747289">
            <a:off x="7702057" y="4843649"/>
            <a:ext cx="14645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아두이노</a:t>
            </a:r>
            <a:r>
              <a:rPr lang="ko-KR" altLang="en-US" sz="1100" dirty="0"/>
              <a:t> 정보와 </a:t>
            </a:r>
            <a:r>
              <a:rPr lang="ko-KR" altLang="en-US" sz="1100" dirty="0" err="1"/>
              <a:t>키넥트에서</a:t>
            </a:r>
            <a:r>
              <a:rPr lang="ko-KR" altLang="en-US" sz="1100" dirty="0"/>
              <a:t> 측정한 정보를 어플로 전달</a:t>
            </a:r>
            <a:endParaRPr lang="en-US" altLang="ko-KR" sz="1100" dirty="0"/>
          </a:p>
        </p:txBody>
      </p:sp>
      <p:pic>
        <p:nvPicPr>
          <p:cNvPr id="37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317" y="4156740"/>
            <a:ext cx="1082748" cy="202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왼쪽/오른쪽 화살표 8"/>
          <p:cNvSpPr/>
          <p:nvPr/>
        </p:nvSpPr>
        <p:spPr>
          <a:xfrm rot="1013277">
            <a:off x="7366739" y="3553543"/>
            <a:ext cx="1605368" cy="13869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6" name="Picture 4" descr="키넥트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12" y="2703619"/>
            <a:ext cx="2500125" cy="14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4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/>
                  <a:t>온도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34320" y="2385352"/>
            <a:ext cx="1032898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setup()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void setup()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16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진수 코드 모듈 설정 모듈에 모듈 명령 전송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setup()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4319" y="3664128"/>
            <a:ext cx="1032898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loop()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void loop()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온도 센서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객체 온도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프로그램 루프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void loop()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34319" y="4942904"/>
            <a:ext cx="1032898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serialEvent</a:t>
            </a: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() 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void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serialEvent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시리얼을 읽어 이벤트 발생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serialEvent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5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/>
                  <a:t>온도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2976092"/>
            <a:ext cx="4544242" cy="25035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59" y="2381305"/>
            <a:ext cx="3016159" cy="3693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34320" y="2385352"/>
            <a:ext cx="271958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측정값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010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 err="1"/>
                  <a:t>심박</a:t>
                </a:r>
                <a:r>
                  <a:rPr lang="ko-KR" altLang="en-US" sz="2000" dirty="0"/>
                  <a:t>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34320" y="2385352"/>
            <a:ext cx="1032898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setup() 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void setup()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시리얼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보드레이트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setup()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4319" y="4359067"/>
            <a:ext cx="1032898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loop() 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loop()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심장박동 값 가져와서 전송하고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loop()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 29"/>
          <p:cNvSpPr/>
          <p:nvPr/>
        </p:nvSpPr>
        <p:spPr>
          <a:xfrm rot="10800000">
            <a:off x="0" y="0"/>
            <a:ext cx="3962400" cy="6858000"/>
          </a:xfrm>
          <a:custGeom>
            <a:avLst/>
            <a:gdLst>
              <a:gd name="connsiteX0" fmla="*/ 3962400 w 3962400"/>
              <a:gd name="connsiteY0" fmla="*/ 6858000 h 6858000"/>
              <a:gd name="connsiteX1" fmla="*/ 0 w 3962400"/>
              <a:gd name="connsiteY1" fmla="*/ 6858000 h 6858000"/>
              <a:gd name="connsiteX2" fmla="*/ 3198350 w 3962400"/>
              <a:gd name="connsiteY2" fmla="*/ 0 h 6858000"/>
              <a:gd name="connsiteX3" fmla="*/ 3962400 w 39624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58000">
                <a:moveTo>
                  <a:pt x="3962400" y="6858000"/>
                </a:moveTo>
                <a:lnTo>
                  <a:pt x="0" y="6858000"/>
                </a:lnTo>
                <a:lnTo>
                  <a:pt x="3198350" y="0"/>
                </a:lnTo>
                <a:lnTo>
                  <a:pt x="396240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88167" y="221088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I N D E X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7" name="Picture 6" descr="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09" y="290106"/>
            <a:ext cx="23431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041" y="725491"/>
            <a:ext cx="6845491" cy="5384128"/>
            <a:chOff x="74041" y="725491"/>
            <a:chExt cx="6845491" cy="5384128"/>
          </a:xfrm>
        </p:grpSpPr>
        <p:sp>
          <p:nvSpPr>
            <p:cNvPr id="48" name="TextBox 47"/>
            <p:cNvSpPr txBox="1"/>
            <p:nvPr/>
          </p:nvSpPr>
          <p:spPr>
            <a:xfrm>
              <a:off x="3639310" y="725491"/>
              <a:ext cx="22733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종합설계 개요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639310" y="1286747"/>
              <a:ext cx="2699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02.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연구 및 사례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39310" y="1851518"/>
              <a:ext cx="20168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03.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구성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639310" y="2393856"/>
              <a:ext cx="31277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수행 시나리오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639467" y="2944098"/>
              <a:ext cx="3190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05.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시스템 모듈 상세 설계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639310" y="5174671"/>
              <a:ext cx="27542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09.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종합설계 수행일정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553599" y="1158504"/>
              <a:ext cx="3392492" cy="1829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2355965" y="1723509"/>
              <a:ext cx="3956750" cy="1669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V="1">
              <a:off x="2344729" y="2286916"/>
              <a:ext cx="3254393" cy="443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1501383" y="2838064"/>
              <a:ext cx="5250871" cy="35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1866906" y="3388306"/>
              <a:ext cx="4992018" cy="839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234652" y="5611433"/>
              <a:ext cx="6153584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39467" y="3508011"/>
              <a:ext cx="32800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06.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개발 환경 및 개발 방법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117220" y="3943409"/>
              <a:ext cx="6768942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639310" y="4615573"/>
              <a:ext cx="1728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08.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업무 분담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65371" y="5055425"/>
              <a:ext cx="5085606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4041" y="6100323"/>
              <a:ext cx="6768942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39467" y="5694033"/>
              <a:ext cx="3190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필요기술 및 참고 문헌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39310" y="4062655"/>
              <a:ext cx="2331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07.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데모 환경 설계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06861" y="4499417"/>
              <a:ext cx="5594167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9942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 err="1"/>
                  <a:t>심박</a:t>
                </a:r>
                <a:r>
                  <a:rPr lang="ko-KR" altLang="en-US" sz="2000" dirty="0"/>
                  <a:t>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9" y="2394833"/>
            <a:ext cx="5819188" cy="366608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4320" y="2385352"/>
            <a:ext cx="271958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Heartrate.h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Heartrate.cpp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46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 err="1"/>
                  <a:t>심박</a:t>
                </a:r>
                <a:r>
                  <a:rPr lang="ko-KR" altLang="en-US" sz="2000" dirty="0"/>
                  <a:t>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054137"/>
            <a:ext cx="2909207" cy="40712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96" y="2852942"/>
            <a:ext cx="6687383" cy="327814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34320" y="2385352"/>
            <a:ext cx="271958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측정값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271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34320" y="2385352"/>
            <a:ext cx="1032898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ScaleTo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 public static Joint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ScaleTo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(this Joint, double , double , float, float)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리턴값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Joint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값을 리턴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사람의 신체 각각의 좌표를 받음 그리고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덤벨이나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스쿼트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등 운동 자세에 해당되는 부분의 좌표를 받을 경우에는 해당좌표를 다른 변수에다 따로 저장해 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public static Joint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ScaleTo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(this Joint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joint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double width, double height, float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skeletonMaxX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float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skeletonMaxY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1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34320" y="2385352"/>
            <a:ext cx="1032898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Scale()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private static float Scale(double, double, float)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리턴값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정확한 위치인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value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값을 리턴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X,Y,Z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좌표값들을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받아옴</a:t>
            </a:r>
            <a:endParaRPr lang="ko-KR" altLang="en-US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private static float Scale(double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maxPixel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double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maxSkeleton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float position)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34319" y="4359067"/>
            <a:ext cx="10328981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DrawSkeleton</a:t>
            </a: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public static 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DrawSkeleton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(this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Canvus,Body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자세에 어긋날 경우에는 각 조건에 맞게 뼈대를 그려준다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조건은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덤벨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같은 경우에는 팔꿈치와 어깨의 기울기를 가지고 조건을 주었고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스쿼트는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z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좌표의 값을 이용해 조건을 주었다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자세가 맞을 경우에는 화면에 아무것도 띄우지 않는다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예시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 public static 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DrawSkeleton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(this Canvas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canvas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Body body)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34320" y="2385352"/>
            <a:ext cx="1032898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DrawPoint</a:t>
            </a: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public static 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DrawPoint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(this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Canvus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Joint)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각 신체부위에 점을 찍어준다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public static 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DrawPoint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(this Canvas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canvas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Joint joint)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34319" y="4359067"/>
            <a:ext cx="10328981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DrawLine</a:t>
            </a: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public static 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DrawLine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(this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Canvus,Joint,Joint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점과 점을 연결해주는 선을 그리는 함순데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drawskeleton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함수에서 조건에 충족되는 경우에 해당되는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개의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점사이를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연결해주는 선을 그린다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public static 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DrawLine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(this Canvas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canvas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Joint first, Joint second) 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4319" y="2327999"/>
            <a:ext cx="10328981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ToBitmap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public static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ImageSource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ToBitmap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(this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ColorFrame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리턴값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새로 만든 픽셀의 배열을 리턴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 color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화면을 보여줌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 public static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ImageSource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ToBitmap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(this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ColorFrame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frame)</a:t>
            </a:r>
          </a:p>
        </p:txBody>
      </p:sp>
      <p:pic>
        <p:nvPicPr>
          <p:cNvPr id="1026" name="Picture 2" descr="C:\Users\ahn\Desktop\졸작\기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7557" y="3906922"/>
            <a:ext cx="4062503" cy="2165082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9" name="object 3"/>
          <p:cNvSpPr txBox="1">
            <a:spLocks noChangeArrowheads="1"/>
          </p:cNvSpPr>
          <p:nvPr/>
        </p:nvSpPr>
        <p:spPr bwMode="auto">
          <a:xfrm>
            <a:off x="955058" y="2246525"/>
            <a:ext cx="678565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덤벨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운동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C:\Users\ahn\Desktop\졸작\덤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7436" y="2783352"/>
            <a:ext cx="4805676" cy="2561151"/>
          </a:xfrm>
          <a:prstGeom prst="rect">
            <a:avLst/>
          </a:prstGeom>
          <a:noFill/>
        </p:spPr>
      </p:pic>
      <p:sp>
        <p:nvSpPr>
          <p:cNvPr id="24" name="object 3"/>
          <p:cNvSpPr txBox="1">
            <a:spLocks noChangeArrowheads="1"/>
          </p:cNvSpPr>
          <p:nvPr/>
        </p:nvSpPr>
        <p:spPr bwMode="auto">
          <a:xfrm>
            <a:off x="1057594" y="5395946"/>
            <a:ext cx="9905361" cy="76431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None/>
              <a:defRPr/>
            </a:pP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어깨와 팔꿈치 좌표의 기울기 값으로 자세를 측정</a:t>
            </a: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잘못된 자세 시 해당 부위 좌표를 선으로 이어 사용자 눈에 쉽게 띄도록 함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9" name="object 3"/>
          <p:cNvSpPr txBox="1">
            <a:spLocks noChangeArrowheads="1"/>
          </p:cNvSpPr>
          <p:nvPr/>
        </p:nvSpPr>
        <p:spPr bwMode="auto">
          <a:xfrm>
            <a:off x="955058" y="2246525"/>
            <a:ext cx="678565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스쿼트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C:\Users\ahn\Desktop\졸작\덤벨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607436" y="2783353"/>
            <a:ext cx="4805676" cy="2561150"/>
          </a:xfrm>
          <a:prstGeom prst="rect">
            <a:avLst/>
          </a:prstGeom>
          <a:noFill/>
        </p:spPr>
      </p:pic>
      <p:sp>
        <p:nvSpPr>
          <p:cNvPr id="21" name="object 3"/>
          <p:cNvSpPr txBox="1">
            <a:spLocks noChangeArrowheads="1"/>
          </p:cNvSpPr>
          <p:nvPr/>
        </p:nvSpPr>
        <p:spPr bwMode="auto">
          <a:xfrm>
            <a:off x="1057594" y="5395946"/>
            <a:ext cx="9905361" cy="76431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None/>
              <a:defRPr/>
            </a:pP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무릎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발목의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z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좌표값의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비교로 자세 판정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잘못된 자세 시 해당 부위 좌표를 선으로 이어 사용자 눈에 쉽게 띄도록 함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06.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3" name="object 3"/>
          <p:cNvSpPr txBox="1">
            <a:spLocks noChangeArrowheads="1"/>
          </p:cNvSpPr>
          <p:nvPr/>
        </p:nvSpPr>
        <p:spPr bwMode="auto">
          <a:xfrm>
            <a:off x="629947" y="1623262"/>
            <a:ext cx="7886700" cy="5011628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환경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C#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프로 미니 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php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Kinect for Windows SDK 2.0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시스템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OS-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윈도우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10 64Bit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CPU-intel Core i5-6300HQ 2.3GHz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RAM-8.00GB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HDD-SSD250GB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Graphic-Geforce-940m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2" name="Picture 7" descr="자바 안드로이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12" y="1557038"/>
            <a:ext cx="3257331" cy="227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314" y="4038452"/>
            <a:ext cx="4863329" cy="211752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0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8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06.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629947" y="1623262"/>
            <a:ext cx="7886700" cy="2939266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도구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키트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키넥트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온도센서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심장박동 센서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안드로이드 어플리케이션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(android studio 2.0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블루투스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블루투스 이미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272" y="3405937"/>
            <a:ext cx="47625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0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548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지적 사항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6971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9508" y="2797036"/>
            <a:ext cx="104777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지난 발표에서의 지적 사항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밴드로 자세교정이 가능할까</a:t>
            </a:r>
            <a:r>
              <a:rPr lang="en-US" altLang="ko-KR" dirty="0"/>
              <a:t>? / </a:t>
            </a:r>
            <a:r>
              <a:rPr lang="ko-KR" altLang="en-US" dirty="0"/>
              <a:t>다른 정보 제공으로 검토 요망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시나리오 보완할 것 </a:t>
            </a:r>
            <a:r>
              <a:rPr lang="en-US" altLang="ko-KR" dirty="0"/>
              <a:t>(</a:t>
            </a:r>
            <a:r>
              <a:rPr lang="ko-KR" altLang="en-US" dirty="0"/>
              <a:t>운동 자세는 구현 어려움</a:t>
            </a:r>
            <a:r>
              <a:rPr lang="en-US" altLang="ko-KR" dirty="0"/>
              <a:t>)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지적 사항에 대한 답변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/>
              <a:t>운동 자세 교정이 </a:t>
            </a:r>
            <a:r>
              <a:rPr lang="ko-KR" altLang="en-US" dirty="0" err="1"/>
              <a:t>아두이노</a:t>
            </a:r>
            <a:r>
              <a:rPr lang="ko-KR" altLang="en-US" dirty="0"/>
              <a:t> 밴드만으로는 구현하기 힘듦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밴드로는 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심박</a:t>
            </a:r>
            <a:r>
              <a:rPr lang="en-US" altLang="ko-KR" dirty="0"/>
              <a:t>/</a:t>
            </a:r>
            <a:r>
              <a:rPr lang="ko-KR" altLang="en-US" dirty="0"/>
              <a:t>체온측정을 하는데 사용하며 운동자세 교정은 </a:t>
            </a:r>
            <a:r>
              <a:rPr lang="ko-KR" altLang="en-US" dirty="0" err="1"/>
              <a:t>키넥트</a:t>
            </a:r>
            <a:r>
              <a:rPr lang="en-US" altLang="ko-KR" dirty="0"/>
              <a:t>(Kinect)</a:t>
            </a:r>
            <a:r>
              <a:rPr lang="ko-KR" altLang="en-US" dirty="0"/>
              <a:t>를 이용함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키넥트</a:t>
            </a:r>
            <a:r>
              <a:rPr lang="en-US" altLang="ko-KR" dirty="0"/>
              <a:t>(Kinect)</a:t>
            </a:r>
            <a:r>
              <a:rPr lang="ko-KR" altLang="en-US" dirty="0"/>
              <a:t>를 이용해 자세를 측정하는 시나리오를 추가함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9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837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06.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0" name="object 3"/>
          <p:cNvSpPr txBox="1">
            <a:spLocks noChangeArrowheads="1"/>
          </p:cNvSpPr>
          <p:nvPr/>
        </p:nvSpPr>
        <p:spPr bwMode="auto">
          <a:xfrm>
            <a:off x="573088" y="2293256"/>
            <a:ext cx="6916283" cy="164660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밴드와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결합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아두이노에는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각종 센서들을 연결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장착된 센서들은 블루투스를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이용해 핸드폰 어플로 정보를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전달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571500" y="3862000"/>
            <a:ext cx="6785655" cy="19595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Application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android studio 2.0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사용해 어플을 개발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아두이노와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블루투스로 연결해서 정보를 받음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안드로이드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4.0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부터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6.0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까지 구현이 가능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httpurlconnection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사용해 서버로 정보를 전달</a:t>
            </a: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object 3"/>
          <p:cNvSpPr txBox="1">
            <a:spLocks noChangeArrowheads="1"/>
          </p:cNvSpPr>
          <p:nvPr/>
        </p:nvSpPr>
        <p:spPr bwMode="auto">
          <a:xfrm>
            <a:off x="614363" y="5848213"/>
            <a:ext cx="6785655" cy="81047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Server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php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 사용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php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75" y="1632892"/>
            <a:ext cx="4070785" cy="338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3"/>
          <p:cNvSpPr txBox="1">
            <a:spLocks noChangeArrowheads="1"/>
          </p:cNvSpPr>
          <p:nvPr/>
        </p:nvSpPr>
        <p:spPr bwMode="auto">
          <a:xfrm>
            <a:off x="592586" y="1472153"/>
            <a:ext cx="6785655" cy="6822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키넥트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모션측정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485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6" y="1850854"/>
            <a:ext cx="8218039" cy="450068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GitHub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1908631"/>
            <a:ext cx="27490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/>
              <a:t>팀원별</a:t>
            </a:r>
            <a:r>
              <a:rPr lang="ko-KR" altLang="en-US" dirty="0"/>
              <a:t> </a:t>
            </a:r>
            <a:r>
              <a:rPr lang="en-US" altLang="ko-KR" dirty="0"/>
              <a:t>GitHub </a:t>
            </a:r>
            <a:r>
              <a:rPr lang="ko-KR" altLang="en-US" dirty="0"/>
              <a:t>아이디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팀장 박재환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ID : </a:t>
            </a:r>
            <a:r>
              <a:rPr lang="en-US" altLang="ko-KR" dirty="0" err="1"/>
              <a:t>ParkJaeHwan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팀원 김익현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ID : </a:t>
            </a:r>
            <a:r>
              <a:rPr lang="en-US" altLang="ko-KR" dirty="0" err="1"/>
              <a:t>IkHyunKim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팀원</a:t>
            </a:r>
            <a:r>
              <a:rPr lang="en-US" altLang="ko-KR" dirty="0"/>
              <a:t> </a:t>
            </a:r>
            <a:r>
              <a:rPr lang="ko-KR" altLang="en-US" dirty="0"/>
              <a:t>안세영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ID : </a:t>
            </a:r>
            <a:r>
              <a:rPr lang="en-US" altLang="ko-KR" dirty="0" err="1"/>
              <a:t>SaeYoungAhn</a:t>
            </a:r>
            <a:endParaRPr lang="ko-KR" altLang="en-US" dirty="0"/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592586" y="1472153"/>
            <a:ext cx="940682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0" dirty="0">
                <a:solidFill>
                  <a:schemeClr val="tx1"/>
                </a:solidFill>
                <a:latin typeface="+mn-ea"/>
              </a:rPr>
              <a:t>졸업작품 </a:t>
            </a:r>
            <a:r>
              <a:rPr lang="en-US" altLang="ko-KR" sz="2000" b="0" dirty="0">
                <a:solidFill>
                  <a:schemeClr val="tx1"/>
                </a:solidFill>
                <a:latin typeface="+mn-ea"/>
              </a:rPr>
              <a:t>GitHub </a:t>
            </a:r>
            <a:r>
              <a:rPr lang="ko-KR" altLang="en-US" sz="2000" b="0" dirty="0">
                <a:solidFill>
                  <a:schemeClr val="tx1"/>
                </a:solidFill>
                <a:latin typeface="+mn-ea"/>
              </a:rPr>
              <a:t>주소 </a:t>
            </a:r>
            <a:r>
              <a:rPr lang="en-US" altLang="ko-KR" sz="2000" b="0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2000" b="0" dirty="0">
                <a:solidFill>
                  <a:srgbClr val="0000FF"/>
                </a:solidFill>
                <a:latin typeface="+mn-ea"/>
              </a:rPr>
              <a:t>https://github.com/ParkJaeHwan/Capstone.git</a:t>
            </a:r>
            <a:endParaRPr lang="ko-KR" altLang="en-US" sz="2000" b="0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0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300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18" y="1584918"/>
            <a:ext cx="5112307" cy="314482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51860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07.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데모 환경 설계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845385" y="3530840"/>
            <a:ext cx="1417965" cy="1107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1950" y="4365956"/>
            <a:ext cx="4736317" cy="212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err="1"/>
              <a:t>키넥트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/>
              <a:t>최소 공간 </a:t>
            </a:r>
            <a:r>
              <a:rPr lang="en-US" altLang="ko-KR" sz="1500" dirty="0"/>
              <a:t>: 6m</a:t>
            </a:r>
            <a:r>
              <a:rPr lang="en-US" altLang="ko-KR" sz="1500" baseline="30000" dirty="0"/>
              <a:t>2</a:t>
            </a:r>
            <a:r>
              <a:rPr lang="en-US" altLang="ko-KR" sz="1500" dirty="0"/>
              <a:t> (</a:t>
            </a:r>
            <a:r>
              <a:rPr lang="ko-KR" altLang="en-US" sz="1500" dirty="0"/>
              <a:t>정면 </a:t>
            </a:r>
            <a:r>
              <a:rPr lang="en-US" altLang="ko-KR" sz="1500" dirty="0"/>
              <a:t>3m, </a:t>
            </a:r>
            <a:r>
              <a:rPr lang="ko-KR" altLang="en-US" sz="1500" dirty="0"/>
              <a:t>측면 </a:t>
            </a:r>
            <a:r>
              <a:rPr lang="en-US" altLang="ko-KR" sz="1500" dirty="0"/>
              <a:t>2m)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err="1"/>
              <a:t>키넥트와의</a:t>
            </a:r>
            <a:r>
              <a:rPr lang="ko-KR" altLang="en-US" sz="1500" dirty="0"/>
              <a:t> 거리 </a:t>
            </a:r>
            <a:r>
              <a:rPr lang="en-US" altLang="ko-KR" sz="1500" dirty="0"/>
              <a:t>: 1.4m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err="1"/>
              <a:t>키넥트와</a:t>
            </a:r>
            <a:r>
              <a:rPr lang="ko-KR" altLang="en-US" sz="1500" dirty="0"/>
              <a:t> 바닥의 높이 </a:t>
            </a:r>
            <a:r>
              <a:rPr lang="en-US" altLang="ko-KR" sz="1500" dirty="0"/>
              <a:t>: 0.6m ~ 1.8m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err="1"/>
              <a:t>키넥트를</a:t>
            </a:r>
            <a:r>
              <a:rPr lang="ko-KR" altLang="en-US" sz="1500" dirty="0"/>
              <a:t> 설치할 </a:t>
            </a:r>
            <a:r>
              <a:rPr lang="en-US" altLang="ko-KR" sz="1500" dirty="0"/>
              <a:t>PC, </a:t>
            </a:r>
            <a:r>
              <a:rPr lang="ko-KR" altLang="en-US" sz="1500" dirty="0"/>
              <a:t>출력할 화면 필요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1~2</a:t>
            </a:r>
            <a:r>
              <a:rPr lang="ko-KR" altLang="en-US" sz="1500" dirty="0"/>
              <a:t>인 사용</a:t>
            </a:r>
            <a:endParaRPr lang="en-US" altLang="ko-KR" sz="1500" dirty="0"/>
          </a:p>
        </p:txBody>
      </p:sp>
      <p:sp>
        <p:nvSpPr>
          <p:cNvPr id="3" name="TextBox 2"/>
          <p:cNvSpPr txBox="1"/>
          <p:nvPr/>
        </p:nvSpPr>
        <p:spPr>
          <a:xfrm rot="721960">
            <a:off x="3047425" y="3824614"/>
            <a:ext cx="920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1.4m</a:t>
            </a:r>
            <a:endParaRPr lang="ko-KR" altLang="en-US" sz="1500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574173" y="3698690"/>
            <a:ext cx="1877057" cy="3859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내용 개체 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498" y="2216695"/>
            <a:ext cx="5962431" cy="21281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373106" y="3048493"/>
            <a:ext cx="151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최대 </a:t>
            </a:r>
            <a:r>
              <a:rPr lang="en-US" altLang="ko-KR" dirty="0"/>
              <a:t>10M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710090" y="3404853"/>
            <a:ext cx="303855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2444" y="4365956"/>
            <a:ext cx="473631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err="1"/>
              <a:t>아두이노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PC</a:t>
            </a:r>
            <a:r>
              <a:rPr lang="ko-KR" altLang="en-US" sz="1500" dirty="0"/>
              <a:t>와 최대 </a:t>
            </a:r>
            <a:r>
              <a:rPr lang="en-US" altLang="ko-KR" sz="1500" dirty="0"/>
              <a:t>10M </a:t>
            </a: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6084888" y="1581151"/>
            <a:ext cx="11112" cy="4820943"/>
          </a:xfrm>
          <a:prstGeom prst="line">
            <a:avLst/>
          </a:prstGeom>
          <a:ln cmpd="thickThin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5362">
            <a:off x="1919062" y="1427614"/>
            <a:ext cx="892712" cy="393891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63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37433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08.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역할 분담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75047"/>
              </p:ext>
            </p:extLst>
          </p:nvPr>
        </p:nvGraphicFramePr>
        <p:xfrm>
          <a:off x="1933608" y="1583114"/>
          <a:ext cx="8317832" cy="4629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7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4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박재환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안세영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김익현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1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자료탐색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기술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블루투스 통신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어플리케이션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센서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심장박동 센서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체온 센서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47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어플리케이션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endParaRPr lang="en-US" altLang="ko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데이터 처리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센서와 밴드 통합</a:t>
                      </a:r>
                      <a:endParaRPr lang="en-US" altLang="ko-KR" sz="13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어플리케이션</a:t>
                      </a:r>
                      <a:endParaRPr lang="en-US" altLang="ko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ko-KR" altLang="en-US" sz="1300" dirty="0"/>
                        <a:t> 모션인식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baseline="0" dirty="0"/>
                        <a:t>동영상과 그림병합</a:t>
                      </a:r>
                      <a:endParaRPr lang="en-US" altLang="ko-KR" sz="13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baseline="0" dirty="0"/>
                    </a:p>
                    <a:p>
                      <a:pPr algn="ctr" latinLnBrk="1"/>
                      <a:endParaRPr lang="en-US" altLang="ko-KR" sz="500" baseline="0" dirty="0"/>
                    </a:p>
                    <a:p>
                      <a:pPr algn="ctr" latinLnBrk="1"/>
                      <a:r>
                        <a:rPr lang="en-US" altLang="ko-KR" sz="1300" baseline="0" dirty="0" err="1"/>
                        <a:t>php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웹 서버 개발</a:t>
                      </a:r>
                      <a:endParaRPr lang="en-US" altLang="ko-KR" sz="1300" baseline="0" dirty="0"/>
                    </a:p>
                    <a:p>
                      <a:pPr algn="ctr" latinLnBrk="1"/>
                      <a:endParaRPr lang="ko-KR" altLang="en-US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어플리케이션</a:t>
                      </a:r>
                      <a:endParaRPr lang="en-US" altLang="ko-KR" sz="1300" dirty="0"/>
                    </a:p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06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아두이노와</a:t>
                      </a:r>
                      <a:r>
                        <a:rPr lang="ko-KR" altLang="en-US" sz="1300" dirty="0"/>
                        <a:t> 센서와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어플리케이션 사이의 데이터 송수신 테스트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ko-KR" altLang="en-US" sz="1300" dirty="0"/>
                        <a:t> 작동 및 제어 테스트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/>
                        <a:t>통합테스트 및 유지보수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4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80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09.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수행일정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638"/>
              </p:ext>
            </p:extLst>
          </p:nvPr>
        </p:nvGraphicFramePr>
        <p:xfrm>
          <a:off x="361950" y="1683947"/>
          <a:ext cx="11258550" cy="413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3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추진일정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추진사항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7~9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주제선정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사전 조사 및 계획서 발표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자료 수집 및 분석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 err="1"/>
                        <a:t>키넥트</a:t>
                      </a:r>
                      <a:r>
                        <a:rPr lang="ko-KR" altLang="en-US" sz="1400" dirty="0"/>
                        <a:t> 분석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설계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C#</a:t>
                      </a:r>
                      <a:r>
                        <a:rPr lang="ko-KR" altLang="en-US" sz="1400" dirty="0"/>
                        <a:t>을 이용한 </a:t>
                      </a:r>
                      <a:r>
                        <a:rPr lang="en-US" altLang="ko-KR" sz="1400" dirty="0"/>
                        <a:t>s/w</a:t>
                      </a:r>
                      <a:r>
                        <a:rPr lang="ko-KR" altLang="en-US" sz="1400" dirty="0"/>
                        <a:t>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시스템 구현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테스트 및 유지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최종보고서 작성 및 최적화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095749" y="215265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103369" y="259461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103369" y="308229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039525" y="3075036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054039" y="356851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990195" y="357577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990195" y="4025706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926351" y="401845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862507" y="402571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926351" y="4497414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862507" y="4504674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798663" y="449742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813177" y="497638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749333" y="498364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0670975" y="5411808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6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729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10.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필요기술 및 참고 문헌</a:t>
            </a:r>
          </a:p>
        </p:txBody>
      </p:sp>
      <p:sp>
        <p:nvSpPr>
          <p:cNvPr id="10" name="object 3"/>
          <p:cNvSpPr txBox="1">
            <a:spLocks noChangeArrowheads="1"/>
          </p:cNvSpPr>
          <p:nvPr/>
        </p:nvSpPr>
        <p:spPr bwMode="auto">
          <a:xfrm>
            <a:off x="629947" y="1786614"/>
            <a:ext cx="7886700" cy="6207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WIFI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실드를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사용하여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WIFI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연결하기 응용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u="sng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http://kocoafab.cc/tutorial/view/108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object 3"/>
          <p:cNvSpPr txBox="1">
            <a:spLocks noChangeArrowheads="1"/>
          </p:cNvSpPr>
          <p:nvPr/>
        </p:nvSpPr>
        <p:spPr bwMode="auto">
          <a:xfrm>
            <a:off x="629947" y="2693569"/>
            <a:ext cx="7886700" cy="6350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그림으로 쉽게 설명하는 안드로이드 프로그래밍</a:t>
            </a:r>
            <a:endParaRPr lang="ko-KR" altLang="ko-KR" sz="2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생능출판사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천인국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629947" y="3614812"/>
            <a:ext cx="7886700" cy="6350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핵심예제로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배우는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프로그래밍 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제이펍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허경용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object 3"/>
          <p:cNvSpPr txBox="1">
            <a:spLocks noChangeArrowheads="1"/>
          </p:cNvSpPr>
          <p:nvPr/>
        </p:nvSpPr>
        <p:spPr bwMode="auto">
          <a:xfrm>
            <a:off x="629947" y="4533843"/>
            <a:ext cx="7886700" cy="62068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키넥트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프로그래밍 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비제이퍼블릭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자렛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웹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/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제임스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애쉴리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object 3"/>
          <p:cNvSpPr txBox="1">
            <a:spLocks noChangeArrowheads="1"/>
          </p:cNvSpPr>
          <p:nvPr/>
        </p:nvSpPr>
        <p:spPr bwMode="auto">
          <a:xfrm>
            <a:off x="629947" y="5438557"/>
            <a:ext cx="7886700" cy="62068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키넥트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프로그램 개발 입문서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퍼플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정영훈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/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최규달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807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4005943"/>
            <a:ext cx="7663543" cy="7402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7663543" y="1465943"/>
            <a:ext cx="4528457" cy="3280228"/>
          </a:xfrm>
          <a:custGeom>
            <a:avLst/>
            <a:gdLst>
              <a:gd name="connsiteX0" fmla="*/ 2282906 w 4528457"/>
              <a:gd name="connsiteY0" fmla="*/ 0 h 3280228"/>
              <a:gd name="connsiteX1" fmla="*/ 4528457 w 4528457"/>
              <a:gd name="connsiteY1" fmla="*/ 0 h 3280228"/>
              <a:gd name="connsiteX2" fmla="*/ 4528457 w 4528457"/>
              <a:gd name="connsiteY2" fmla="*/ 3280228 h 3280228"/>
              <a:gd name="connsiteX3" fmla="*/ 0 w 4528457"/>
              <a:gd name="connsiteY3" fmla="*/ 3280228 h 3280228"/>
              <a:gd name="connsiteX4" fmla="*/ 0 w 4528457"/>
              <a:gd name="connsiteY4" fmla="*/ 1439747 h 328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457" h="3280228">
                <a:moveTo>
                  <a:pt x="2282906" y="0"/>
                </a:moveTo>
                <a:lnTo>
                  <a:pt x="4528457" y="0"/>
                </a:lnTo>
                <a:lnTo>
                  <a:pt x="4528457" y="3280228"/>
                </a:lnTo>
                <a:lnTo>
                  <a:pt x="0" y="3280228"/>
                </a:lnTo>
                <a:lnTo>
                  <a:pt x="0" y="143974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48549" y="4083669"/>
            <a:ext cx="6132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Thank You for your attention</a:t>
            </a:r>
            <a:endParaRPr lang="ko-KR" altLang="en-US" sz="3200" dirty="0">
              <a:solidFill>
                <a:schemeClr val="bg1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9696894">
            <a:off x="8185287" y="1904773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7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Q&amp;A</a:t>
            </a:r>
            <a:endParaRPr lang="ko-KR" altLang="en-US" sz="8000" dirty="0">
              <a:solidFill>
                <a:schemeClr val="bg1">
                  <a:lumMod val="7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9711857">
            <a:off x="8516423" y="2744588"/>
            <a:ext cx="21852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600" dirty="0">
                <a:solidFill>
                  <a:schemeClr val="bg1">
                    <a:lumMod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TIME</a:t>
            </a:r>
            <a:endParaRPr lang="ko-KR" altLang="en-US" sz="6600" spc="600" dirty="0">
              <a:solidFill>
                <a:schemeClr val="bg1">
                  <a:lumMod val="50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3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44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배경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6971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3404" y="2931127"/>
            <a:ext cx="352347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운동에 대한 관심이 증가함에 따라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개인 운동인구 증가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 초보자들이 바른 자세로 운동을 하기 힘듦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자세 인식을 통한 바른 운동 자세 교정의 필요성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864" y="2799920"/>
            <a:ext cx="3384550" cy="285591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77" y="2799920"/>
            <a:ext cx="3455987" cy="285591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3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567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목표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6971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개요</a:t>
            </a:r>
          </a:p>
        </p:txBody>
      </p:sp>
      <p:pic>
        <p:nvPicPr>
          <p:cNvPr id="22" name="Picture 7" descr="바벨 사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175" y="2241592"/>
            <a:ext cx="2344980" cy="255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25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09" y="4490952"/>
            <a:ext cx="1574681" cy="168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5380" y="2710712"/>
            <a:ext cx="618829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결합해 스마트밴드 형태의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H/W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제작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MS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사의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키넥트를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사용해 사용자의 모션측정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pc="-100" dirty="0">
                <a:latin typeface="맑은 고딕" panose="020B0503020000020004" pitchFamily="50" charset="-127"/>
                <a:cs typeface="Arial" panose="020B0604020202020204" pitchFamily="34" charset="0"/>
              </a:rPr>
              <a:t>잘못된 자세로 운동시 화면 경고로 바른 운동자세 유도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벤치프레스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스쿼트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등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덤벨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및 바 운동 지원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심장박동 센서를 이용해 운동 강도와 체력측정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운동량과 운동자세 통계를 제공하여 스스로 운동량을 파악하고 바른 운동자세 유도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122" name="Picture 2" descr="키넥트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1" y="4808914"/>
            <a:ext cx="2263028" cy="12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1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03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효과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897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7664" y="3042732"/>
            <a:ext cx="3372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운동의 효율성 증가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운동자세 교정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안드로이드 어플리케이션과 연동하여 편의 증대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1026" name="Picture 2" descr="벤치프레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686" y="2423879"/>
            <a:ext cx="3807216" cy="34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헬스 어플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88" y="2340719"/>
            <a:ext cx="2198642" cy="36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532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02.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관련 연구 및 사례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849" y="1606517"/>
            <a:ext cx="436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키넥트를</a:t>
            </a:r>
            <a:r>
              <a:rPr lang="ko-KR" altLang="en-US" dirty="0"/>
              <a:t> 이용한 </a:t>
            </a:r>
            <a:r>
              <a:rPr lang="en-US" altLang="ko-KR" dirty="0"/>
              <a:t>‘</a:t>
            </a:r>
            <a:r>
              <a:rPr lang="ko-KR" altLang="en-US" dirty="0"/>
              <a:t>운동자세 교정</a:t>
            </a:r>
            <a:r>
              <a:rPr lang="en-US" altLang="ko-KR" dirty="0"/>
              <a:t>’</a:t>
            </a:r>
            <a:endParaRPr lang="ko-KR" altLang="en-US" dirty="0"/>
          </a:p>
          <a:p>
            <a:pPr marL="285750" indent="-285750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966219" y="2181505"/>
            <a:ext cx="3068875" cy="3088330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60570" y="2181505"/>
            <a:ext cx="3219994" cy="3036469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8"/>
          <p:cNvSpPr>
            <a:spLocks noChangeArrowheads="1"/>
          </p:cNvSpPr>
          <p:nvPr/>
        </p:nvSpPr>
        <p:spPr bwMode="auto">
          <a:xfrm>
            <a:off x="1127710" y="5686970"/>
            <a:ext cx="99175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ctr">
              <a:spcBef>
                <a:spcPts val="413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Windows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용 </a:t>
            </a:r>
            <a:r>
              <a:rPr lang="ko-KR" altLang="en-US" sz="1600" b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키넥트를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 이용하여 모션인식 후 자세 교정</a:t>
            </a:r>
          </a:p>
        </p:txBody>
      </p:sp>
      <p:pic>
        <p:nvPicPr>
          <p:cNvPr id="2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08" y="3371892"/>
            <a:ext cx="986048" cy="10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3095" y="2836729"/>
            <a:ext cx="2513144" cy="1765378"/>
          </a:xfrm>
          <a:prstGeom prst="rect">
            <a:avLst/>
          </a:prstGeom>
        </p:spPr>
      </p:pic>
      <p:pic>
        <p:nvPicPr>
          <p:cNvPr id="1030" name="Picture 6" descr="키넥트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31" y="2996954"/>
            <a:ext cx="2567794" cy="144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6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41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02.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관련 연구 및 사례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2904" y="1465823"/>
            <a:ext cx="11868832" cy="4795923"/>
            <a:chOff x="162904" y="1465823"/>
            <a:chExt cx="11868832" cy="4795923"/>
          </a:xfrm>
        </p:grpSpPr>
        <p:grpSp>
          <p:nvGrpSpPr>
            <p:cNvPr id="22" name="Group 5"/>
            <p:cNvGrpSpPr>
              <a:grpSpLocks/>
            </p:cNvGrpSpPr>
            <p:nvPr/>
          </p:nvGrpSpPr>
          <p:grpSpPr bwMode="auto">
            <a:xfrm>
              <a:off x="162904" y="1465823"/>
              <a:ext cx="8076300" cy="4795923"/>
              <a:chOff x="1109" y="981"/>
              <a:chExt cx="4585" cy="2993"/>
            </a:xfrm>
          </p:grpSpPr>
          <p:sp>
            <p:nvSpPr>
              <p:cNvPr id="33" name="Rectangle 6"/>
              <p:cNvSpPr>
                <a:spLocks noChangeArrowheads="1"/>
              </p:cNvSpPr>
              <p:nvPr/>
            </p:nvSpPr>
            <p:spPr bwMode="ltGray">
              <a:xfrm>
                <a:off x="1226" y="981"/>
                <a:ext cx="860" cy="169"/>
              </a:xfrm>
              <a:prstGeom prst="rect">
                <a:avLst/>
              </a:prstGeom>
              <a:gradFill rotWithShape="1">
                <a:gsLst>
                  <a:gs pos="0">
                    <a:schemeClr val="bg2">
                      <a:gamma/>
                      <a:shade val="76078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r>
                  <a:rPr lang="ko-KR" altLang="en-US" sz="10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  <a:ea typeface="돋움" pitchFamily="50" charset="-127"/>
                  </a:rPr>
                  <a:t>  메신저 이름</a:t>
                </a:r>
              </a:p>
            </p:txBody>
          </p:sp>
          <p:sp>
            <p:nvSpPr>
              <p:cNvPr id="35" name="Rectangle 7"/>
              <p:cNvSpPr>
                <a:spLocks noChangeArrowheads="1"/>
              </p:cNvSpPr>
              <p:nvPr/>
            </p:nvSpPr>
            <p:spPr bwMode="ltGray">
              <a:xfrm>
                <a:off x="2041" y="981"/>
                <a:ext cx="3613" cy="169"/>
              </a:xfrm>
              <a:prstGeom prst="rect">
                <a:avLst/>
              </a:prstGeom>
              <a:gradFill rotWithShape="1">
                <a:gsLst>
                  <a:gs pos="0">
                    <a:schemeClr val="bg2">
                      <a:gamma/>
                      <a:shade val="76078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r>
                  <a:rPr lang="ko-KR" altLang="en-US" sz="10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  <a:ea typeface="돋움" pitchFamily="50" charset="-127"/>
                  </a:rPr>
                  <a:t> 내      용</a:t>
                </a:r>
              </a:p>
            </p:txBody>
          </p:sp>
          <p:sp>
            <p:nvSpPr>
              <p:cNvPr id="36" name="Line 8"/>
              <p:cNvSpPr>
                <a:spLocks noChangeShapeType="1"/>
              </p:cNvSpPr>
              <p:nvPr/>
            </p:nvSpPr>
            <p:spPr bwMode="ltGray">
              <a:xfrm>
                <a:off x="1224" y="981"/>
                <a:ext cx="442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Line 9"/>
              <p:cNvSpPr>
                <a:spLocks noChangeShapeType="1"/>
              </p:cNvSpPr>
              <p:nvPr/>
            </p:nvSpPr>
            <p:spPr bwMode="ltGray">
              <a:xfrm>
                <a:off x="1225" y="1149"/>
                <a:ext cx="44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Line 10"/>
              <p:cNvSpPr>
                <a:spLocks noChangeShapeType="1"/>
              </p:cNvSpPr>
              <p:nvPr/>
            </p:nvSpPr>
            <p:spPr bwMode="auto">
              <a:xfrm>
                <a:off x="1226" y="2115"/>
                <a:ext cx="44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Line 12"/>
              <p:cNvSpPr>
                <a:spLocks noChangeShapeType="1"/>
              </p:cNvSpPr>
              <p:nvPr/>
            </p:nvSpPr>
            <p:spPr bwMode="auto">
              <a:xfrm>
                <a:off x="1996" y="1148"/>
                <a:ext cx="0" cy="282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1" name="Text Box 13"/>
              <p:cNvSpPr txBox="1">
                <a:spLocks noChangeArrowheads="1"/>
              </p:cNvSpPr>
              <p:nvPr/>
            </p:nvSpPr>
            <p:spPr bwMode="auto">
              <a:xfrm>
                <a:off x="1109" y="2269"/>
                <a:ext cx="778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b="1" dirty="0">
                  <a:latin typeface="+mj-lt"/>
                  <a:ea typeface="휴먼엑스포" pitchFamily="2" charset="-127"/>
                </a:endParaRPr>
              </a:p>
            </p:txBody>
          </p:sp>
          <p:sp>
            <p:nvSpPr>
              <p:cNvPr id="42" name="Text Box 14"/>
              <p:cNvSpPr txBox="1">
                <a:spLocks noChangeArrowheads="1"/>
              </p:cNvSpPr>
              <p:nvPr/>
            </p:nvSpPr>
            <p:spPr bwMode="auto">
              <a:xfrm>
                <a:off x="2013" y="1317"/>
                <a:ext cx="2633" cy="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내장 센서로 모션을 인식해 운동자세를 교정</a:t>
                </a:r>
                <a:endPara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- 100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여가지 동작 자동인식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저장</a:t>
                </a:r>
                <a:endPara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데일리 칼로리 소모량 자동 측정</a:t>
                </a:r>
                <a:endParaRPr lang="ko-KR" altLang="en-US" sz="700" b="1" dirty="0">
                  <a:solidFill>
                    <a:schemeClr val="bg2">
                      <a:lumMod val="25000"/>
                    </a:schemeClr>
                  </a:solidFill>
                  <a:ea typeface="휴먼엑스포" pitchFamily="2" charset="-127"/>
                </a:endParaRPr>
              </a:p>
            </p:txBody>
          </p:sp>
          <p:sp>
            <p:nvSpPr>
              <p:cNvPr id="43" name="Text Box 15"/>
              <p:cNvSpPr txBox="1">
                <a:spLocks noChangeArrowheads="1"/>
              </p:cNvSpPr>
              <p:nvPr/>
            </p:nvSpPr>
            <p:spPr bwMode="auto">
              <a:xfrm>
                <a:off x="1996" y="2233"/>
                <a:ext cx="1993" cy="7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Xbox 360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플랫폼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키넥트를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 사용하여 모션 캡쳐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홈 피트니스 시스템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개인이 자세체크</a:t>
                </a:r>
              </a:p>
            </p:txBody>
          </p:sp>
          <p:sp>
            <p:nvSpPr>
              <p:cNvPr id="44" name="Line 16"/>
              <p:cNvSpPr>
                <a:spLocks noChangeShapeType="1"/>
              </p:cNvSpPr>
              <p:nvPr/>
            </p:nvSpPr>
            <p:spPr bwMode="auto">
              <a:xfrm>
                <a:off x="1226" y="3067"/>
                <a:ext cx="44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 Box 17"/>
              <p:cNvSpPr txBox="1">
                <a:spLocks noChangeArrowheads="1"/>
              </p:cNvSpPr>
              <p:nvPr/>
            </p:nvSpPr>
            <p:spPr bwMode="auto">
              <a:xfrm>
                <a:off x="1362" y="3393"/>
                <a:ext cx="454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/>
                  <a:t>알렉스</a:t>
                </a:r>
                <a:endParaRPr lang="en-US" altLang="ko-KR" sz="1600" dirty="0"/>
              </a:p>
            </p:txBody>
          </p:sp>
          <p:sp>
            <p:nvSpPr>
              <p:cNvPr id="46" name="Text Box 18"/>
              <p:cNvSpPr txBox="1">
                <a:spLocks noChangeArrowheads="1"/>
              </p:cNvSpPr>
              <p:nvPr/>
            </p:nvSpPr>
            <p:spPr bwMode="auto">
              <a:xfrm>
                <a:off x="2002" y="3294"/>
                <a:ext cx="1799" cy="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자세교정 웨어러블 디바이스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</a:t>
                </a:r>
                <a:r>
                  <a:rPr lang="ko-KR" altLang="en-US" sz="1400" dirty="0">
                    <a:latin typeface="+mn-ea"/>
                  </a:rPr>
                  <a:t> 자세교정 스마트기기다</a:t>
                </a:r>
                <a:r>
                  <a:rPr lang="en-US" altLang="ko-KR" sz="1400" dirty="0">
                    <a:latin typeface="+mn-ea"/>
                  </a:rPr>
                  <a:t>.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운동량 측정 </a:t>
                </a: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x</a:t>
                </a:r>
                <a:endParaRPr lang="ko-KR" altLang="en-US" sz="700" dirty="0">
                  <a:solidFill>
                    <a:schemeClr val="tx1">
                      <a:lumMod val="75000"/>
                    </a:schemeClr>
                  </a:solidFill>
                  <a:ea typeface="휴먼엑스포" pitchFamily="2" charset="-127"/>
                </a:endParaRPr>
              </a:p>
            </p:txBody>
          </p:sp>
          <p:sp>
            <p:nvSpPr>
              <p:cNvPr id="47" name="Line 19"/>
              <p:cNvSpPr>
                <a:spLocks noChangeShapeType="1"/>
              </p:cNvSpPr>
              <p:nvPr/>
            </p:nvSpPr>
            <p:spPr bwMode="ltGray">
              <a:xfrm>
                <a:off x="1224" y="3974"/>
                <a:ext cx="442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" name="오른쪽 화살표 18"/>
            <p:cNvSpPr>
              <a:spLocks noChangeArrowheads="1"/>
            </p:cNvSpPr>
            <p:nvPr/>
          </p:nvSpPr>
          <p:spPr bwMode="auto">
            <a:xfrm>
              <a:off x="8239204" y="3758510"/>
              <a:ext cx="817229" cy="46501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1600" b="0">
                <a:latin typeface="HY견고딕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9248775" y="3565952"/>
              <a:ext cx="278296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</a:rPr>
                <a:t>본 시스템은 </a:t>
              </a:r>
              <a:r>
                <a:rPr lang="ko-KR" altLang="en-US" sz="1200" dirty="0" err="1">
                  <a:solidFill>
                    <a:schemeClr val="tx1">
                      <a:lumMod val="50000"/>
                    </a:schemeClr>
                  </a:solidFill>
                </a:rPr>
                <a:t>키넥트를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</a:rPr>
                <a:t> 이용 신체 모션을 정확하게 스캔하고 그 값을 바탕으로 자세교정을 시행하여 다른 제품들보다 자세교정 효과가 더 우수함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34828" y="1954174"/>
            <a:ext cx="1926872" cy="1240923"/>
          </a:xfrm>
          <a:prstGeom prst="rect">
            <a:avLst/>
          </a:prstGeom>
        </p:spPr>
      </p:pic>
      <p:pic>
        <p:nvPicPr>
          <p:cNvPr id="1028" name="Picture 4" descr="http://cdn.gamemeca.com/gmdata/0000/213/425/kenet1_1210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12" y="3315466"/>
            <a:ext cx="1147047" cy="143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30372" r="1153" b="3155"/>
          <a:stretch/>
        </p:blipFill>
        <p:spPr>
          <a:xfrm>
            <a:off x="6393193" y="4947916"/>
            <a:ext cx="1581216" cy="1174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577" y="3525560"/>
            <a:ext cx="136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</a:rPr>
              <a:t>  나이키</a:t>
            </a:r>
            <a:r>
              <a:rPr lang="en-US" altLang="ko-KR" sz="1600" dirty="0">
                <a:latin typeface="+mj-lt"/>
              </a:rPr>
              <a:t>+</a:t>
            </a:r>
            <a:r>
              <a:rPr lang="ko-KR" altLang="en-US" sz="1600" dirty="0">
                <a:latin typeface="+mj-lt"/>
              </a:rPr>
              <a:t> </a:t>
            </a:r>
            <a:br>
              <a:rPr lang="en-US" altLang="ko-KR" sz="1600" dirty="0">
                <a:latin typeface="+mj-lt"/>
              </a:rPr>
            </a:br>
            <a:r>
              <a:rPr lang="ko-KR" altLang="en-US" sz="1600" dirty="0" err="1">
                <a:latin typeface="+mj-lt"/>
              </a:rPr>
              <a:t>키넥트</a:t>
            </a:r>
            <a:br>
              <a:rPr lang="en-US" altLang="ko-KR" sz="1600" dirty="0">
                <a:latin typeface="+mj-lt"/>
              </a:rPr>
            </a:br>
            <a:r>
              <a:rPr lang="ko-KR" altLang="en-US" sz="1600" dirty="0">
                <a:latin typeface="+mj-lt"/>
              </a:rPr>
              <a:t>트레이닝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703" y="2234965"/>
            <a:ext cx="125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네오핏</a:t>
            </a:r>
            <a:endParaRPr lang="ko-KR" altLang="en-US" sz="16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9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18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키넥트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38" y="2349755"/>
            <a:ext cx="1649081" cy="92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시스템 구성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21" name="Picture 8" descr="C:\Users\안세영\Documents\카카오톡 받은 파일\밴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834" y="4512382"/>
            <a:ext cx="1186945" cy="118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화살표: 오른쪽 8"/>
          <p:cNvSpPr>
            <a:spLocks noChangeArrowheads="1"/>
          </p:cNvSpPr>
          <p:nvPr/>
        </p:nvSpPr>
        <p:spPr bwMode="auto">
          <a:xfrm>
            <a:off x="7556163" y="4856458"/>
            <a:ext cx="1222254" cy="3991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sp>
        <p:nvSpPr>
          <p:cNvPr id="25" name="화살표: 오른쪽 8"/>
          <p:cNvSpPr>
            <a:spLocks noChangeArrowheads="1"/>
          </p:cNvSpPr>
          <p:nvPr/>
        </p:nvSpPr>
        <p:spPr bwMode="auto">
          <a:xfrm rot="13030955" flipH="1">
            <a:off x="5178069" y="3426949"/>
            <a:ext cx="1461186" cy="5136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32" name="Picture 11" descr="서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515" y="4358176"/>
            <a:ext cx="1048675" cy="140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화살표: 오른쪽 8"/>
          <p:cNvSpPr>
            <a:spLocks noChangeArrowheads="1"/>
          </p:cNvSpPr>
          <p:nvPr/>
        </p:nvSpPr>
        <p:spPr bwMode="auto">
          <a:xfrm rot="5400000" flipH="1">
            <a:off x="4234355" y="3542609"/>
            <a:ext cx="1101901" cy="5442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42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785" y="3961129"/>
            <a:ext cx="840649" cy="157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안세영\Desktop\졸작\노트북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12593" y="4279616"/>
            <a:ext cx="1827782" cy="1371781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3508699" y="3912123"/>
            <a:ext cx="1291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 신체 상태 전달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직사각형 13"/>
          <p:cNvSpPr>
            <a:spLocks noChangeArrowheads="1"/>
          </p:cNvSpPr>
          <p:nvPr/>
        </p:nvSpPr>
        <p:spPr bwMode="auto">
          <a:xfrm>
            <a:off x="7502523" y="5274049"/>
            <a:ext cx="12650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저장되어 있는 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Bef>
                <a:spcPct val="0"/>
              </a:spcBef>
              <a:buClrTx/>
              <a:buNone/>
            </a:pPr>
            <a:r>
              <a:rPr lang="en-US" altLang="ko-KR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정보를 전송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15"/>
          <p:cNvSpPr>
            <a:spLocks noChangeArrowheads="1"/>
          </p:cNvSpPr>
          <p:nvPr/>
        </p:nvSpPr>
        <p:spPr bwMode="auto">
          <a:xfrm>
            <a:off x="8590921" y="5529497"/>
            <a:ext cx="19073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밴드로부터 정보를 </a:t>
            </a:r>
            <a:r>
              <a:rPr lang="en-US" altLang="ko-KR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받고</a:t>
            </a:r>
            <a:r>
              <a:rPr lang="en-US" altLang="ko-KR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그 정보를 나타냄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서버로부터 받은 정보를 표현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3" name="직사각형 14"/>
          <p:cNvSpPr>
            <a:spLocks noChangeArrowheads="1"/>
          </p:cNvSpPr>
          <p:nvPr/>
        </p:nvSpPr>
        <p:spPr bwMode="auto">
          <a:xfrm>
            <a:off x="6036210" y="5784448"/>
            <a:ext cx="1739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핸드폰으로부터 받은 정보를 저장함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 rot="2173547">
            <a:off x="5457364" y="3342172"/>
            <a:ext cx="2065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사용자가 한 운동 정보와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아두이노에서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받은 정보 전달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 rot="19072995" flipH="1">
            <a:off x="2256972" y="3160749"/>
            <a:ext cx="2065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사용자가 한 운동 정보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전달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6" name="직사각형 14"/>
          <p:cNvSpPr>
            <a:spLocks noChangeArrowheads="1"/>
          </p:cNvSpPr>
          <p:nvPr/>
        </p:nvSpPr>
        <p:spPr bwMode="auto">
          <a:xfrm>
            <a:off x="1900865" y="5660651"/>
            <a:ext cx="1739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사용자의 운동상태를 화면에 띄움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8" name="화살표: 오른쪽 8"/>
          <p:cNvSpPr>
            <a:spLocks noChangeArrowheads="1"/>
          </p:cNvSpPr>
          <p:nvPr/>
        </p:nvSpPr>
        <p:spPr bwMode="auto">
          <a:xfrm rot="19083418" flipH="1">
            <a:off x="2878699" y="3476743"/>
            <a:ext cx="1465962" cy="48201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7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880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24266</TotalTime>
  <Words>1555</Words>
  <Application>Microsoft Office PowerPoint</Application>
  <PresentationFormat>와이드스크린</PresentationFormat>
  <Paragraphs>399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a가을소풍B</vt:lpstr>
      <vt:lpstr>a공간B</vt:lpstr>
      <vt:lpstr>a드림고딕1</vt:lpstr>
      <vt:lpstr>a드림고딕7</vt:lpstr>
      <vt:lpstr>HY견고딕</vt:lpstr>
      <vt:lpstr>돋움</vt:lpstr>
      <vt:lpstr>맑은 고딕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박재환</cp:lastModifiedBy>
  <cp:revision>385</cp:revision>
  <dcterms:created xsi:type="dcterms:W3CDTF">2014-11-11T07:47:07Z</dcterms:created>
  <dcterms:modified xsi:type="dcterms:W3CDTF">2017-02-20T07:55:02Z</dcterms:modified>
</cp:coreProperties>
</file>